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9"/>
  </p:notesMasterIdLst>
  <p:sldIdLst>
    <p:sldId id="28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 varScale="1">
        <p:scale>
          <a:sx n="75" d="100"/>
          <a:sy n="75" d="100"/>
        </p:scale>
        <p:origin x="1284" y="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E82DEB6-C5D4-412B-8E76-91872AF3154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2DEB6-C5D4-412B-8E76-91872AF3154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986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69987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9988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69989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0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1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2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3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4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5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6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7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8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999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0000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70001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2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3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4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5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6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7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8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0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1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0019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70020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1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2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3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4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5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6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7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8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29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0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1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2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3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4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5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6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0037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70038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39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40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41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42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43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044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0045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70046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004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004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004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700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00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00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00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00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64D47E5-FBFF-44C9-A98B-ED5DF1410F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2CD2C-DE4D-45D1-9AED-53F8F6C823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742BD-437C-481C-A572-C74C3391CA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35E28-91A1-46A2-A04C-E8B6D6A838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1A7A0-434F-4E75-9D2E-2EE2250FA6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1FE02-F63E-4DDB-B801-102A59C632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72A8F-2B50-43BE-AEA4-95FFC988ED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B7523-D4F8-4248-89A2-BFBA13A8B8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18663-B208-4DF3-83A0-35ABB5A516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C8BB2-2793-44E0-8A0A-51A8E19441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4089-43D3-46D6-AD0C-3774102C69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8963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6896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8965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6896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6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6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6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897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6897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7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8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899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6899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99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0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9014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6901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1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2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902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9022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690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90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90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902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690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6902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902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903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6903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AB02922-A444-43F2-ABF8-2B41479A228B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8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4.wmf"/><Relationship Id="rId12" Type="http://schemas.openxmlformats.org/officeDocument/2006/relationships/image" Target="../media/image3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6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6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0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0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5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7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4.wmf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95537" y="635000"/>
            <a:ext cx="8352928" cy="4789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7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Тема:  Статистика цен и инфляции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7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Предмет, метод и задачи статистики цен</a:t>
            </a:r>
          </a:p>
          <a:p>
            <a:pPr marL="352425" indent="-352425">
              <a:lnSpc>
                <a:spcPct val="15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Организация наблюдения за ценами, методы оценки их уровня и структуры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Методология индексного анализа цен</a:t>
            </a: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 Методы статистической оценки инфляции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79512" y="116632"/>
            <a:ext cx="8712968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статистической практике используется следующие показатели среднего уровня цен и важнейших обобщающих показателей: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Средние цены: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Средняя арифметическая взвешенная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3683072" y="2132856"/>
          <a:ext cx="1609008" cy="115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4" imgW="774360" imgH="558720" progId="">
                  <p:embed/>
                </p:oleObj>
              </mc:Choice>
              <mc:Fallback>
                <p:oleObj name="Equation" r:id="rId4" imgW="774360" imgH="55872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72" y="2132856"/>
                        <a:ext cx="1609008" cy="11521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3284984"/>
            <a:ext cx="8820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</a:t>
            </a:r>
            <a:r>
              <a:rPr lang="ru-RU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pq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стоимость реализованной продукции;</a:t>
            </a:r>
          </a:p>
          <a:p>
            <a:pPr marL="449263" algn="just" eaLnBrk="0" hangingPunct="0"/>
            <a:r>
              <a:rPr lang="ru-RU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цена товара;</a:t>
            </a:r>
          </a:p>
          <a:p>
            <a:pPr marL="449263" algn="just" eaLnBrk="0" hangingPunct="0"/>
            <a:r>
              <a:rPr lang="ru-RU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количество товаров.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486916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Используется для оценки среднего уровня цен товара-представителя (федеральный и местный), среднего уровня цены по товарной группе (федеральный и региональный), средней цены предприятий-производителей (федеральный и региональный).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uiExpand="1" build="p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23528" y="175933"/>
            <a:ext cx="86409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Средняя взвешенная цена конкретного товара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347864" y="620688"/>
          <a:ext cx="202522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4" imgW="838080" imgH="304560" progId="">
                  <p:embed/>
                </p:oleObj>
              </mc:Choice>
              <mc:Fallback>
                <p:oleObj name="Equation" r:id="rId4" imgW="838080" imgH="3045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620688"/>
                        <a:ext cx="2025226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23528" y="1335832"/>
            <a:ext cx="8388424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b="0" i="1" u="none" strike="noStrike" cap="none" normalizeH="0" baseline="-3000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цена товара в городах района;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44926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b="0" i="1" u="none" strike="noStrike" cap="none" normalizeH="0" baseline="-3000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доля численности населения города в общей численности района (или доля потребительских расходов).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Применяется при исчислении среднемесячной цены товара на региональном уровне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39552" y="3645024"/>
            <a:ext cx="52458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Средняя гармоническая взвешенная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275856" y="4077072"/>
          <a:ext cx="2376264" cy="1300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6" imgW="1015920" imgH="558720" progId="">
                  <p:embed/>
                </p:oleObj>
              </mc:Choice>
              <mc:Fallback>
                <p:oleObj name="Equation" r:id="rId6" imgW="1015920" imgH="55872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77072"/>
                        <a:ext cx="2376264" cy="13002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23528" y="5243716"/>
            <a:ext cx="856895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Применяется при исчислении средних цен приобретения (федеральный и региональный), а также средних цен на отдельные виды платных услуг (федеральный и региональный) и т.п.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uiExpand="1" build="p" autoUpdateAnimBg="0" advAuto="0"/>
      <p:bldP spid="23557" grpId="0"/>
      <p:bldP spid="235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51757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491879" y="908720"/>
          <a:ext cx="1800201" cy="587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4" imgW="876240" imgH="291960" progId="">
                  <p:embed/>
                </p:oleObj>
              </mc:Choice>
              <mc:Fallback>
                <p:oleObj name="Equation" r:id="rId4" imgW="876240" imgH="2919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79" y="908720"/>
                        <a:ext cx="1800201" cy="5870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755576" y="1484784"/>
          <a:ext cx="84489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6" imgW="431640" imgH="291960" progId="">
                  <p:embed/>
                </p:oleObj>
              </mc:Choice>
              <mc:Fallback>
                <p:oleObj name="Equation" r:id="rId6" imgW="431640" imgH="2919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484784"/>
                        <a:ext cx="84489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79512" y="404664"/>
            <a:ext cx="8784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Стоимость набора из 25 основных продуктов питания</a:t>
            </a:r>
            <a:endParaRPr kumimoji="0" lang="ru-RU" sz="18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79512" y="1556792"/>
            <a:ext cx="8784976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       — стоимость набора из 25 основных продуктов питания.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Исчисляется по федерации, отдельным регионам и городам России ежемесячно.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79512" y="-27384"/>
            <a:ext cx="7704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>
              <a:spcBef>
                <a:spcPct val="0"/>
              </a:spcBef>
            </a:pPr>
            <a:r>
              <a:rPr lang="ru-RU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Обобщающие показатели уровня цен: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339654" y="3913188"/>
          <a:ext cx="1376362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8" imgW="647640" imgH="393480" progId="">
                  <p:embed/>
                </p:oleObj>
              </mc:Choice>
              <mc:Fallback>
                <p:oleObj name="Equation" r:id="rId8" imgW="647640" imgH="39348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654" y="3913188"/>
                        <a:ext cx="1376362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39552" y="6093296"/>
          <a:ext cx="36964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10" imgW="203040" imgH="279360" progId="">
                  <p:embed/>
                </p:oleObj>
              </mc:Choice>
              <mc:Fallback>
                <p:oleObj name="Equation" r:id="rId10" imgW="203040" imgH="27936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6093296"/>
                        <a:ext cx="369641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88580" y="3356992"/>
            <a:ext cx="81718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Покупательная способность денежных доходов населения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4914835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36575" marR="0" lvl="0" indent="-536575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lang="ru-RU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en-US" sz="16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покупательная способность среднедушевого дохода населения по </a:t>
            </a:r>
            <a:r>
              <a:rPr lang="en-US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товарному эквиваленту;</a:t>
            </a:r>
          </a:p>
          <a:p>
            <a:pPr marL="536575" marR="0" lvl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величина среднедушевого денежного дохода населения;</a:t>
            </a:r>
          </a:p>
          <a:p>
            <a:pPr marL="0" marR="0" lvl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ru-RU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95536" y="6135687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‑ средняя цена товара-представителя в среднем по России.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utoUpdateAnimBg="0"/>
      <p:bldP spid="21509" grpId="0" autoUpdateAnimBg="0"/>
      <p:bldP spid="21510" grpId="0" autoUpdateAnimBg="0"/>
      <p:bldP spid="21513" grpId="0"/>
      <p:bldP spid="21514" grpId="0"/>
      <p:bldP spid="215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59824"/>
            <a:ext cx="87129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Характеризует потенциальные возможности населения по приобретению товаров и услуг с конкретными потребительскими свойствами (товарный эквивалент среднемесячного денежного дохода). Исчисляется ежегодно на федеральном и региональном уровнях и по социальным группам населения</a:t>
            </a:r>
          </a:p>
          <a:p>
            <a:pPr algn="just">
              <a:spcBef>
                <a:spcPts val="2400"/>
              </a:spcBef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24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Исчисление средних цен (уровня цен) на продукцию различного назначения (продукция производителей, продукция потребителей материально-технических ресурсов, сельскохозяйственной и другой продукции) имеет свои особенности, которые в основном состоят в том, что в одних случаях налоги включаются при исчислении средней цены, в других — не включаются.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1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Индексный метод является одним из основных методом статистического исследования цен, позволяет изучить изменение цен во времени, пространстве или по сравнению с любым эталоном, а также выявить роль цен как фактора динамики сложных экономических явлений. </a:t>
            </a: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9513" y="2204864"/>
            <a:ext cx="878497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статистической практике применяется следующая система статистических индексов:</a:t>
            </a:r>
          </a:p>
          <a:p>
            <a:pPr marL="0" marR="0" lvl="0" indent="0" algn="ctr" defTabSz="914400" eaLnBrk="0" latinLnBrk="0" hangingPunct="0">
              <a:lnSpc>
                <a:spcPct val="100000"/>
              </a:lnSpc>
              <a:spcBef>
                <a:spcPts val="1200"/>
              </a:spcBef>
              <a:buClrTx/>
              <a:buSzTx/>
              <a:buFontTx/>
              <a:buNone/>
              <a:tabLst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Индивидуальные индексы: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851920" y="4077072"/>
          <a:ext cx="864096" cy="80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4" imgW="545760" imgH="495000" progId="">
                  <p:embed/>
                </p:oleObj>
              </mc:Choice>
              <mc:Fallback>
                <p:oleObj name="Equation" r:id="rId4" imgW="545760" imgH="4950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4077072"/>
                        <a:ext cx="864096" cy="802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074257" y="5949280"/>
          <a:ext cx="849671" cy="764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6" imgW="583920" imgH="520560" progId="">
                  <p:embed/>
                </p:oleObj>
              </mc:Choice>
              <mc:Fallback>
                <p:oleObj name="Equation" r:id="rId6" imgW="583920" imgH="5205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257" y="5949280"/>
                        <a:ext cx="849671" cy="764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4716016" y="6165304"/>
          <a:ext cx="1008112" cy="37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8" imgW="761760" imgH="266400" progId="">
                  <p:embed/>
                </p:oleObj>
              </mc:Choice>
              <mc:Fallback>
                <p:oleObj name="Equation" r:id="rId8" imgW="761760" imgH="2664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6165304"/>
                        <a:ext cx="1008112" cy="378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573016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Индивидуальный индекс цены, характеризует динамику цены конкретного товара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07504" y="486916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‑ цены единицы товара соответственно в текущем и базисном периодах.</a:t>
            </a:r>
          </a:p>
          <a:p>
            <a:pPr marL="0" marR="0" lvl="0" indent="0" algn="just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Производные индивидуальных индексов: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409" grpId="0"/>
      <p:bldP spid="17413" grpId="0"/>
      <p:bldP spid="174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Средняя арифметическая из частных индексов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Карли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1764 г.)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3131840" y="548680"/>
          <a:ext cx="2448272" cy="1201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4" imgW="1511280" imgH="736560" progId="">
                  <p:embed/>
                </p:oleObj>
              </mc:Choice>
              <mc:Fallback>
                <p:oleObj name="Equation" r:id="rId4" imgW="1511280" imgH="7365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48680"/>
                        <a:ext cx="2448272" cy="12010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835696" y="2348880"/>
          <a:ext cx="529383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6" imgW="3124080" imgH="558720" progId="">
                  <p:embed/>
                </p:oleObj>
              </mc:Choice>
              <mc:Fallback>
                <p:oleObj name="Equation" r:id="rId6" imgW="3124080" imgH="55872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348880"/>
                        <a:ext cx="5293830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179512" y="1844824"/>
            <a:ext cx="5657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 Индивидуальные индексы средних цен</a:t>
            </a:r>
          </a:p>
        </p:txBody>
      </p:sp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395536" y="3248980"/>
          <a:ext cx="360040" cy="468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8" imgW="190440" imgH="241200" progId="">
                  <p:embed/>
                </p:oleObj>
              </mc:Choice>
              <mc:Fallback>
                <p:oleObj name="Equation" r:id="rId8" imgW="190440" imgH="2412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248980"/>
                        <a:ext cx="360040" cy="4680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827584" y="3284984"/>
          <a:ext cx="360040" cy="425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10" imgW="215640" imgH="241200" progId="">
                  <p:embed/>
                </p:oleObj>
              </mc:Choice>
              <mc:Fallback>
                <p:oleObj name="Equation" r:id="rId10" imgW="215640" imgH="24120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284984"/>
                        <a:ext cx="360040" cy="4255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1187624" y="3255367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средняя цена товара в текущем и базисном периодах;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367136" y="3822139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‑ стоимость произведенного товара в текущем и базисном периодах;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83" name="Object 23"/>
          <p:cNvGraphicFramePr>
            <a:graphicFrameLocks noChangeAspect="1"/>
          </p:cNvGraphicFramePr>
          <p:nvPr/>
        </p:nvGraphicFramePr>
        <p:xfrm>
          <a:off x="323528" y="3861048"/>
          <a:ext cx="792088" cy="409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12" imgW="545760" imgH="291960" progId="">
                  <p:embed/>
                </p:oleObj>
              </mc:Choice>
              <mc:Fallback>
                <p:oleObj name="Equation" r:id="rId12" imgW="545760" imgH="29196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861048"/>
                        <a:ext cx="792088" cy="4097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85" name="Object 25"/>
          <p:cNvGraphicFramePr>
            <a:graphicFrameLocks noChangeAspect="1"/>
          </p:cNvGraphicFramePr>
          <p:nvPr/>
        </p:nvGraphicFramePr>
        <p:xfrm>
          <a:off x="1187624" y="3825044"/>
          <a:ext cx="936104" cy="468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14" imgW="571320" imgH="291960" progId="">
                  <p:embed/>
                </p:oleObj>
              </mc:Choice>
              <mc:Fallback>
                <p:oleObj name="Equation" r:id="rId14" imgW="571320" imgH="29196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825044"/>
                        <a:ext cx="936104" cy="4680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1403648" y="4653136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‑ объем произведенных товаров в текущем и базисном периодах.</a:t>
            </a: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87" name="Object 27"/>
          <p:cNvGraphicFramePr>
            <a:graphicFrameLocks noChangeAspect="1"/>
          </p:cNvGraphicFramePr>
          <p:nvPr/>
        </p:nvGraphicFramePr>
        <p:xfrm>
          <a:off x="395535" y="4653136"/>
          <a:ext cx="60486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16" imgW="393480" imgH="291960" progId="">
                  <p:embed/>
                </p:oleObj>
              </mc:Choice>
              <mc:Fallback>
                <p:oleObj name="Equation" r:id="rId16" imgW="393480" imgH="291960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5" y="4653136"/>
                        <a:ext cx="604867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89" name="Object 29"/>
          <p:cNvGraphicFramePr>
            <a:graphicFrameLocks noChangeAspect="1"/>
          </p:cNvGraphicFramePr>
          <p:nvPr/>
        </p:nvGraphicFramePr>
        <p:xfrm>
          <a:off x="1187624" y="4673710"/>
          <a:ext cx="576064" cy="411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18" imgW="406080" imgH="291960" progId="">
                  <p:embed/>
                </p:oleObj>
              </mc:Choice>
              <mc:Fallback>
                <p:oleObj name="Equation" r:id="rId18" imgW="406080" imgH="291960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673710"/>
                        <a:ext cx="576064" cy="4114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5370" grpId="0"/>
      <p:bldP spid="15382" grpId="0"/>
      <p:bldP spid="27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84976" cy="1584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характеризует динамику средней цены товара. Применяется при изучении динамики цен однородных товарных групп, цен одного товара по различным территориям и субрынкам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2933197" y="1628800"/>
          <a:ext cx="271892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4" imgW="1396800" imgH="558720" progId="">
                  <p:embed/>
                </p:oleObj>
              </mc:Choice>
              <mc:Fallback>
                <p:oleObj name="Equation" r:id="rId4" imgW="139680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197" y="1628800"/>
                        <a:ext cx="2718923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87624" y="2644170"/>
            <a:ext cx="7776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‑ цены определенного товара в текущем и базисном периодах в отдельных городах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-го района;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31640" y="3303147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‑ удельный вес населения в общей численности населения района (                  )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23528" y="2636912"/>
          <a:ext cx="36004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6" imgW="203040" imgH="266400" progId="">
                  <p:embed/>
                </p:oleObj>
              </mc:Choice>
              <mc:Fallback>
                <p:oleObj name="Equation" r:id="rId6" imgW="203040" imgH="2664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636912"/>
                        <a:ext cx="36004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827584" y="2636912"/>
          <a:ext cx="375470" cy="477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8" imgW="215640" imgH="266400" progId="">
                  <p:embed/>
                </p:oleObj>
              </mc:Choice>
              <mc:Fallback>
                <p:oleObj name="Equation" r:id="rId8" imgW="215640" imgH="26640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636912"/>
                        <a:ext cx="375470" cy="4778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611560" y="3429000"/>
          <a:ext cx="36004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0" imgW="190440" imgH="266400" progId="">
                  <p:embed/>
                </p:oleObj>
              </mc:Choice>
              <mc:Fallback>
                <p:oleObj name="Equation" r:id="rId10" imgW="190440" imgH="2664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429000"/>
                        <a:ext cx="36004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880948" y="4005064"/>
          <a:ext cx="1360951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2" imgW="787320" imgH="291960" progId="">
                  <p:embed/>
                </p:oleObj>
              </mc:Choice>
              <mc:Fallback>
                <p:oleObj name="Equation" r:id="rId12" imgW="787320" imgH="29196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948" y="4005064"/>
                        <a:ext cx="1360951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214926" y="4911551"/>
          <a:ext cx="229317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14" imgW="1307880" imgH="495000" progId="">
                  <p:embed/>
                </p:oleObj>
              </mc:Choice>
              <mc:Fallback>
                <p:oleObj name="Equation" r:id="rId14" imgW="1307880" imgH="49500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926" y="4911551"/>
                        <a:ext cx="2293178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331640" y="5631631"/>
            <a:ext cx="77048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индивидуальный индекс цен данного товара;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786437" y="5661248"/>
          <a:ext cx="32917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16" imgW="152280" imgH="266400" progId="">
                  <p:embed/>
                </p:oleObj>
              </mc:Choice>
              <mc:Fallback>
                <p:oleObj name="Equation" r:id="rId16" imgW="152280" imgH="26640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37" y="5661248"/>
                        <a:ext cx="329179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1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66213" y="62915"/>
            <a:ext cx="4737835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Общие индексы: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Агрегатный индекс Ласпейреса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2474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Рассчитывается как взвешенный по физическим объемам базисного периода или среднее арифметическое индексов, взвешенных по стоимости базисного периода: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021924" y="2492896"/>
          <a:ext cx="161397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4" imgW="952200" imgH="558720" progId="">
                  <p:embed/>
                </p:oleObj>
              </mc:Choice>
              <mc:Fallback>
                <p:oleObj name="Equation" r:id="rId4" imgW="952200" imgH="55872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1924" y="2492896"/>
                        <a:ext cx="161397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283969" y="2132856"/>
          <a:ext cx="3456383" cy="130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6" imgW="2031840" imgH="761760" progId="">
                  <p:embed/>
                </p:oleObj>
              </mc:Choice>
              <mc:Fallback>
                <p:oleObj name="Equation" r:id="rId6" imgW="2031840" imgH="7617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9" y="2132856"/>
                        <a:ext cx="3456383" cy="1304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79512" y="3573016"/>
            <a:ext cx="87849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Агрегатный индекс Пааше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Представляет собой сравнение агрегированных цен, взвешенных по физическим объемам текущего периода, или гармоническую среднюю индексов цен, взвешенных по стоимости текущего периода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220565" y="5301208"/>
          <a:ext cx="1703363" cy="10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8" imgW="939600" imgH="558720" progId="">
                  <p:embed/>
                </p:oleObj>
              </mc:Choice>
              <mc:Fallback>
                <p:oleObj name="Equation" r:id="rId8" imgW="939600" imgH="55872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565" y="5301208"/>
                        <a:ext cx="1703363" cy="1008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283968" y="5229200"/>
          <a:ext cx="3960441" cy="1499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0" imgW="2044440" imgH="774360" progId="">
                  <p:embed/>
                </p:oleObj>
              </mc:Choice>
              <mc:Fallback>
                <p:oleObj name="Equation" r:id="rId10" imgW="2044440" imgH="77436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229200"/>
                        <a:ext cx="3960441" cy="14990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uiExpand="1" build="p"/>
      <p:bldP spid="5" grpId="0"/>
      <p:bldP spid="112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58436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4624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Арифметическая средняя индексов, взвешенных по условной стоимости произведенной продукции текущего периода в базисных ценах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2843808" y="1124744"/>
          <a:ext cx="323291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4" imgW="1765080" imgH="558720" progId="">
                  <p:embed/>
                </p:oleObj>
              </mc:Choice>
              <mc:Fallback>
                <p:oleObj name="Equation" r:id="rId4" imgW="176508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124744"/>
                        <a:ext cx="3232910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2008" y="2636912"/>
            <a:ext cx="89644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Индекс Джозефа Лoy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рименяется в расчетах при реализации товаров в течение продолжительных периодов времени (пятилетки, десятилетия и т.д.)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707904" y="4151357"/>
          <a:ext cx="1656184" cy="1000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6" imgW="914400" imgH="558720" progId="">
                  <p:embed/>
                </p:oleObj>
              </mc:Choice>
              <mc:Fallback>
                <p:oleObj name="Equation" r:id="rId6" imgW="914400" imgH="55872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151357"/>
                        <a:ext cx="1656184" cy="10006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907704" y="5295984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‑  среднее количество товаров за два или большее число периодов.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67544" y="5151968"/>
          <a:ext cx="141915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8" imgW="812520" imgH="444240" progId="">
                  <p:embed/>
                </p:oleObj>
              </mc:Choice>
              <mc:Fallback>
                <p:oleObj name="Equation" r:id="rId8" imgW="812520" imgH="44424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151968"/>
                        <a:ext cx="1419158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4" grpId="0"/>
      <p:bldP spid="5" grpId="0"/>
      <p:bldP spid="922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79749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89517"/>
            <a:ext cx="8964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4) Геометрическая формула индекса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Стенли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Джеванс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1850-е  гг.)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473494"/>
              </p:ext>
            </p:extLst>
          </p:nvPr>
        </p:nvGraphicFramePr>
        <p:xfrm>
          <a:off x="2142256" y="566148"/>
          <a:ext cx="4680520" cy="958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4" imgW="2781000" imgH="571320" progId="">
                  <p:embed/>
                </p:oleObj>
              </mc:Choice>
              <mc:Fallback>
                <p:oleObj name="Equation" r:id="rId4" imgW="2781000" imgH="5713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256" y="566148"/>
                        <a:ext cx="4680520" cy="9584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432328"/>
              </p:ext>
            </p:extLst>
          </p:nvPr>
        </p:nvGraphicFramePr>
        <p:xfrm>
          <a:off x="395536" y="1549875"/>
          <a:ext cx="339466" cy="432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6" imgW="215640" imgH="266400" progId="">
                  <p:embed/>
                </p:oleObj>
              </mc:Choice>
              <mc:Fallback>
                <p:oleObj name="Equation" r:id="rId6" imgW="215640" imgH="2664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549875"/>
                        <a:ext cx="339466" cy="4320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060934"/>
              </p:ext>
            </p:extLst>
          </p:nvPr>
        </p:nvGraphicFramePr>
        <p:xfrm>
          <a:off x="971600" y="1586872"/>
          <a:ext cx="300882" cy="421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8" imgW="203040" imgH="266400" progId="">
                  <p:embed/>
                </p:oleObj>
              </mc:Choice>
              <mc:Fallback>
                <p:oleObj name="Equation" r:id="rId8" imgW="203040" imgH="2664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586872"/>
                        <a:ext cx="300882" cy="4212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263071" y="1543745"/>
            <a:ext cx="7524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цены базисного и текущего года различных товаров;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94568" y="2008107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 ‑ число товаров.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96197" y="2579435"/>
            <a:ext cx="6678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5) «Идеальный» индекс Ирвине Фишера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957370"/>
              </p:ext>
            </p:extLst>
          </p:nvPr>
        </p:nvGraphicFramePr>
        <p:xfrm>
          <a:off x="2142256" y="3070457"/>
          <a:ext cx="4159779" cy="1023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0" imgW="2476440" imgH="609480" progId="">
                  <p:embed/>
                </p:oleObj>
              </mc:Choice>
              <mc:Fallback>
                <p:oleObj name="Equation" r:id="rId10" imgW="2476440" imgH="60948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256" y="3070457"/>
                        <a:ext cx="4159779" cy="10239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26971" y="4020734"/>
            <a:ext cx="8890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Индекс представляет среднюю геометрическую простую индексов Ласпейреса и Пааше и дает значение.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FA40CC1-CAF9-4C24-A0D1-ED997533241F}"/>
              </a:ext>
            </a:extLst>
          </p:cNvPr>
          <p:cNvSpPr/>
          <p:nvPr/>
        </p:nvSpPr>
        <p:spPr>
          <a:xfrm>
            <a:off x="179512" y="4819602"/>
            <a:ext cx="89644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6) Для разноименных товаров также вычисляется индекс цен по методике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Эджворта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-Маршалла: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6079E0E-70BE-4ED3-984A-458E5EB5F53F}"/>
              </a:ext>
            </a:extLst>
          </p:cNvPr>
          <p:cNvPicPr/>
          <p:nvPr/>
        </p:nvPicPr>
        <p:blipFill rotWithShape="1">
          <a:blip r:embed="rId12" cstate="print"/>
          <a:srcRect r="68507" b="18889"/>
          <a:stretch/>
        </p:blipFill>
        <p:spPr bwMode="auto">
          <a:xfrm>
            <a:off x="2771800" y="5314461"/>
            <a:ext cx="2843377" cy="1340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13" grpId="0"/>
      <p:bldP spid="16" grpId="0"/>
      <p:bldP spid="1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96752"/>
            <a:ext cx="8640960" cy="390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Предметом статистики цен является всестороннее изучение цен и ценообразования, в частности: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изучает уровни и структуру цен,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соотношения и динамику цен,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вариации и эластичность цен в различных аспектах,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анализирует влияние цен на важнейшие стоимостные социально-экономические показатели.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08553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428" y="140439"/>
            <a:ext cx="4033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7) Территориальные индексы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0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1877907" y="572487"/>
          <a:ext cx="197401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4" imgW="1002960" imgH="558720" progId="">
                  <p:embed/>
                </p:oleObj>
              </mc:Choice>
              <mc:Fallback>
                <p:oleObj name="Equation" r:id="rId4" imgW="100296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07" y="572487"/>
                        <a:ext cx="1974013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2380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190276" y="572487"/>
          <a:ext cx="197401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6" imgW="1002960" imgH="558720" progId="">
                  <p:embed/>
                </p:oleObj>
              </mc:Choice>
              <mc:Fallback>
                <p:oleObj name="Equation" r:id="rId6" imgW="1002960" imgH="5587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276" y="572487"/>
                        <a:ext cx="197401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2380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20119" y="1724615"/>
          <a:ext cx="178778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8" imgW="914400" imgH="558720" progId="">
                  <p:embed/>
                </p:oleObj>
              </mc:Choice>
              <mc:Fallback>
                <p:oleObj name="Equation" r:id="rId8" imgW="914400" imgH="55872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119" y="1724615"/>
                        <a:ext cx="1787785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2380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220072" y="1739129"/>
          <a:ext cx="1728192" cy="1044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0" imgW="914400" imgH="558720" progId="">
                  <p:embed/>
                </p:oleObj>
              </mc:Choice>
              <mc:Fallback>
                <p:oleObj name="Equation" r:id="rId10" imgW="914400" imgH="55872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739129"/>
                        <a:ext cx="1728192" cy="1044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211960" y="860519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11960" y="2012647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51520" y="2708920"/>
            <a:ext cx="8712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b="0" i="1" u="none" strike="noStrike" cap="none" normalizeH="0" baseline="-3000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b="0" i="1" u="none" strike="noStrike" cap="none" normalizeH="0" baseline="-3000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цены товаров в регионах </a:t>
            </a:r>
            <a:r>
              <a:rPr kumimoji="0" lang="en-US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en-US" b="0" i="1" u="none" strike="noStrike" cap="none" normalizeH="0" baseline="-3000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b="0" i="1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en-US" b="0" i="1" u="none" strike="noStrike" cap="none" normalizeH="0" baseline="-3000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сумма реализованных товаров по двум регионам.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9512" y="3838396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Зарубежной статистикой доказано, что в долговременных расчетах формула Пааше занижает, а индекс Ласпейреса завышает изменение цен. Достижение неравенства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называемого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эффектом Ласпейреса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Одним из первых ученых, описавших такое соотношение, был американский ученый Гершенкрон. В связи с этим возникло понятие ‑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эффект Гершенкрона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‑ систематическое опережение индексом Ласпейреса индекса Пааше.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5" grpId="0"/>
      <p:bldP spid="5122" grpId="0"/>
      <p:bldP spid="5124" grpId="0"/>
      <p:bldP spid="5126" grpId="0"/>
      <p:bldP spid="5128" grpId="0"/>
      <p:bldP spid="13" grpId="0"/>
      <p:bldP spid="14" grpId="0"/>
      <p:bldP spid="5129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0648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изменение средних цен оказывает влияние изменение уровней самих цен (индексируемых величин) и изменение в структуре изучаемой совокупности. С целью количественного измерения меры влияния этих факторов в статистике исчисляется система индексов цен </a:t>
            </a:r>
          </a:p>
          <a:p>
            <a:pPr indent="623888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переменного состава, </a:t>
            </a:r>
          </a:p>
          <a:p>
            <a:pPr indent="623888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фиксированного (постоянного) состава </a:t>
            </a:r>
          </a:p>
          <a:p>
            <a:pPr indent="623888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структурных сдвигов.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50100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Индекс цен переменного состава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характеризует динамику средней цены и отражает влияние, как динамики цен, так и динамики структуры товаров: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331640" y="4725143"/>
          <a:ext cx="3456384" cy="982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4" imgW="1942920" imgH="558720" progId="">
                  <p:embed/>
                </p:oleObj>
              </mc:Choice>
              <mc:Fallback>
                <p:oleObj name="Equation" r:id="rId4" imgW="194292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725143"/>
                        <a:ext cx="3456384" cy="9826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796136" y="4797152"/>
          <a:ext cx="161397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6" imgW="952200" imgH="558720" progId="">
                  <p:embed/>
                </p:oleObj>
              </mc:Choice>
              <mc:Fallback>
                <p:oleObj name="Equation" r:id="rId6" imgW="952200" imgH="5587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4797152"/>
                        <a:ext cx="161397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691680" y="5991671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удельный вес продукции в общем объеме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11560" y="5891674"/>
          <a:ext cx="1008112" cy="777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8" imgW="660240" imgH="520560" progId="">
                  <p:embed/>
                </p:oleObj>
              </mc:Choice>
              <mc:Fallback>
                <p:oleObj name="Equation" r:id="rId8" imgW="660240" imgH="5205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891674"/>
                        <a:ext cx="1008112" cy="777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63691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3462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Индекс цен фиксированного (постоянного) состава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характеризует среднее изменение цен, устраняя (элиминируя) влияние структурных сдвигов товаров, и может быть исчислен по формуле:</a:t>
            </a:r>
          </a:p>
        </p:txBody>
      </p:sp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1187624" y="1611114"/>
          <a:ext cx="329622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9" name="Equation" r:id="rId4" imgW="1701720" imgH="558720" progId="">
                  <p:embed/>
                </p:oleObj>
              </mc:Choice>
              <mc:Fallback>
                <p:oleObj name="Equation" r:id="rId4" imgW="170172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611114"/>
                        <a:ext cx="3296228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6012160" y="1683122"/>
          <a:ext cx="2016224" cy="1025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0" name="Equation" r:id="rId6" imgW="1079280" imgH="558720" progId="">
                  <p:embed/>
                </p:oleObj>
              </mc:Choice>
              <mc:Fallback>
                <p:oleObj name="Equation" r:id="rId6" imgW="1079280" imgH="5587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1683122"/>
                        <a:ext cx="2016224" cy="10257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860032" y="1971154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2941473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Индекс структурных сдвигов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позволяет оценить влияние ассортимента продукции на изменение средней цены:</a:t>
            </a: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1110650" y="3916486"/>
          <a:ext cx="338934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1" name="Equation" r:id="rId8" imgW="1726920" imgH="558720" progId="">
                  <p:embed/>
                </p:oleObj>
              </mc:Choice>
              <mc:Fallback>
                <p:oleObj name="Equation" r:id="rId8" imgW="1726920" imgH="55872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650" y="3916486"/>
                        <a:ext cx="338934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5940152" y="3916486"/>
          <a:ext cx="212299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2" name="Equation" r:id="rId10" imgW="1091880" imgH="558720" progId="">
                  <p:embed/>
                </p:oleObj>
              </mc:Choice>
              <mc:Fallback>
                <p:oleObj name="Equation" r:id="rId10" imgW="1091880" imgH="55872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916486"/>
                        <a:ext cx="2122995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860032" y="4204518"/>
            <a:ext cx="668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9512" y="5036983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цен переменного состава представляет произведение индекса цен фиксированного состава и индекса структурных сдвигов:</a:t>
            </a:r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2915816" y="5949280"/>
          <a:ext cx="2808312" cy="689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3" name="Equation" r:id="rId12" imgW="1091880" imgH="266400" progId="">
                  <p:embed/>
                </p:oleObj>
              </mc:Choice>
              <mc:Fallback>
                <p:oleObj name="Equation" r:id="rId12" imgW="1091880" imgH="2664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949280"/>
                        <a:ext cx="2808312" cy="6897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180226" grpId="0"/>
      <p:bldP spid="5" grpId="0"/>
      <p:bldP spid="98306" grpId="0"/>
      <p:bldP spid="98308" grpId="0"/>
      <p:bldP spid="10" grpId="0"/>
      <p:bldP spid="11" grpId="0"/>
      <p:bldP spid="98310" grpId="0"/>
      <p:bldP spid="98312" grpId="0"/>
      <p:bldP spid="16" grpId="0"/>
      <p:bldP spid="17" grpId="0"/>
      <p:bldP spid="983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3114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Индексный метод анализа позволяет оценить как общее абсолютное изменение средних цен, так и разложить его на составляющие, отражающие влияние фактора изменения цен и структуры реализуемой продукции.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44824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Абсолютное изменение средней цены определяется:</a:t>
            </a:r>
          </a:p>
        </p:txBody>
      </p:sp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6257" name="Object 1"/>
          <p:cNvGraphicFramePr>
            <a:graphicFrameLocks noChangeAspect="1"/>
          </p:cNvGraphicFramePr>
          <p:nvPr/>
        </p:nvGraphicFramePr>
        <p:xfrm>
          <a:off x="2555775" y="2237519"/>
          <a:ext cx="3528393" cy="615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1" name="Equation" r:id="rId4" imgW="1625400" imgH="291960" progId="">
                  <p:embed/>
                </p:oleObj>
              </mc:Choice>
              <mc:Fallback>
                <p:oleObj name="Equation" r:id="rId4" imgW="1625400" imgH="2919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5" y="2237519"/>
                        <a:ext cx="3528393" cy="6154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51520" y="3138568"/>
            <a:ext cx="849694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том числе за счет изменения</a:t>
            </a:r>
          </a:p>
          <a:p>
            <a:pPr>
              <a:spcBef>
                <a:spcPts val="18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цен:</a:t>
            </a:r>
          </a:p>
          <a:p>
            <a:pPr>
              <a:spcBef>
                <a:spcPts val="18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структуры:</a:t>
            </a:r>
          </a:p>
        </p:txBody>
      </p:sp>
      <p:sp>
        <p:nvSpPr>
          <p:cNvPr id="962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3463077" y="3698082"/>
          <a:ext cx="357159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2" name="Equation" r:id="rId6" imgW="1765080" imgH="291960" progId="">
                  <p:embed/>
                </p:oleObj>
              </mc:Choice>
              <mc:Fallback>
                <p:oleObj name="Equation" r:id="rId6" imgW="1765080" imgH="29196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077" y="3698082"/>
                        <a:ext cx="3571597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3467877" y="4346155"/>
          <a:ext cx="3768419" cy="59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3" name="Equation" r:id="rId8" imgW="1803240" imgH="291960" progId="">
                  <p:embed/>
                </p:oleObj>
              </mc:Choice>
              <mc:Fallback>
                <p:oleObj name="Equation" r:id="rId8" imgW="1803240" imgH="29196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877" y="4346155"/>
                        <a:ext cx="3768419" cy="59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79512" y="5242555"/>
            <a:ext cx="878497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Общее изменение средней цены можно представить, как </a:t>
            </a:r>
          </a:p>
          <a:p>
            <a:pPr algn="just">
              <a:spcBef>
                <a:spcPts val="2400"/>
              </a:spcBef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двух факторов:</a:t>
            </a:r>
          </a:p>
        </p:txBody>
      </p:sp>
      <p:sp>
        <p:nvSpPr>
          <p:cNvPr id="962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3862207" y="5949280"/>
          <a:ext cx="279802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4" name="Equation" r:id="rId10" imgW="1295280" imgH="266400" progId="">
                  <p:embed/>
                </p:oleObj>
              </mc:Choice>
              <mc:Fallback>
                <p:oleObj name="Equation" r:id="rId10" imgW="1295280" imgH="266400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207" y="5949280"/>
                        <a:ext cx="2798025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4209" name="Rectangle 1"/>
          <p:cNvSpPr>
            <a:spLocks noChangeArrowheads="1"/>
          </p:cNvSpPr>
          <p:nvPr/>
        </p:nvSpPr>
        <p:spPr bwMode="auto">
          <a:xfrm>
            <a:off x="251520" y="38229"/>
            <a:ext cx="864096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настоящее время в Госкомстате РФ применяется методология исчисления системы индексов цен: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потребительском секторе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индекс потребительских цен (ИПЦ) на основные товары и услуги;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производственном секторе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цен предприятий-производителей на промышленную продукцию;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цен приобретения материально-технических ресурсов для основного производства;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цен реализации сельскохозяйственной продукции;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цен в капитальном строительстве;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тарифов на грузовые перевозки.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4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2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2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2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2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179512" y="-27384"/>
            <a:ext cx="8784976" cy="6971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Расчет ИПЦ производится при использовании двух информационных потоков: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данных об изменении цен, полученных путем регистрации цен и тарифов на потребительском рынке;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3635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данных о структуре фактических потребительских расходов населения за предыдущий год.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Расчет ИПЦ осуществляется в несколько этапов.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Определяются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индивидуальные индексы цен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товару (услуге) и городу как частное от деления средних сопоставимых цен.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На базе индивидуальных индексов цен по городам и территориальных весов определяются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агрегатные индексы цен отдельных товаров, товарных групп и услуг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целом по региону, экономическому району, стране в целом.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Исходя из агрегатных индексов цен и доли расходов на их приобретение в потребительских расходах населения определяются </a:t>
            </a:r>
            <a:r>
              <a:rPr kumimoji="0" lang="ru-RU" b="0" i="1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сводные индексы в целом по всем группам товаров и услуг:</a:t>
            </a: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продовольственным, непродовольственным и платным услугам.</a:t>
            </a:r>
            <a:endParaRPr kumimoji="0" lang="ru-RU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1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77922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ИПЦ исчисляется как отношение стоимости фактического фиксированного набора товаров и услуг в текущем периоде к его стоимости в базисном периоде. Расчет ИПЦ осуществляется по формуле Ласпейреса: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2617852" y="2564904"/>
          <a:ext cx="353832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0" name="Equation" r:id="rId4" imgW="1803240" imgH="558720" progId="">
                  <p:embed/>
                </p:oleObj>
              </mc:Choice>
              <mc:Fallback>
                <p:oleObj name="Equation" r:id="rId4" imgW="1803240" imgH="55872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7852" y="2564904"/>
                        <a:ext cx="3538324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9512" y="415430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Расчет сводного ИПЦ на федеральном и региональном уровнях производится на основе еженедельного сбора ценовой информации. Расчет ИПЦ за месяц, квартал, с начала года и другой период определяется цепным методом.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663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Для наиболее общей характеристики инфляционных процессов в мировой и отечественной практике используются два показателя:</a:t>
            </a:r>
          </a:p>
          <a:p>
            <a:pPr indent="3635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потребительских цен (ИПЦ);</a:t>
            </a:r>
          </a:p>
          <a:p>
            <a:pPr indent="3635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индекс-дефлятор валового внутреннего продукта (ДВВП).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723436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Для определения уровня инфляции необходимо из ИПЦ текущего периода вычесть ИПЦ базисного периода, полученную разность разделить на ИПЦ базисного года и умножить на 100:</a:t>
            </a:r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8065" name="Object 1"/>
          <p:cNvGraphicFramePr>
            <a:graphicFrameLocks noChangeAspect="1"/>
          </p:cNvGraphicFramePr>
          <p:nvPr/>
        </p:nvGraphicFramePr>
        <p:xfrm>
          <a:off x="2699792" y="4005064"/>
          <a:ext cx="324036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9" name="Equation" r:id="rId4" imgW="1663560" imgH="558720" progId="">
                  <p:embed/>
                </p:oleObj>
              </mc:Choice>
              <mc:Fallback>
                <p:oleObj name="Equation" r:id="rId4" imgW="166356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005064"/>
                        <a:ext cx="3240360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872208" y="5190291"/>
            <a:ext cx="7092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индексы потребительских цен в текущем и базисном периодах.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611560" y="5157192"/>
          <a:ext cx="57606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0" name="Equation" r:id="rId6" imgW="291960" imgH="291960" progId="">
                  <p:embed/>
                </p:oleObj>
              </mc:Choice>
              <mc:Fallback>
                <p:oleObj name="Equation" r:id="rId6" imgW="291960" imgH="2919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157192"/>
                        <a:ext cx="57606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1331640" y="5157192"/>
          <a:ext cx="57606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1" name="Equation" r:id="rId8" imgW="291960" imgH="291960" progId="">
                  <p:embed/>
                </p:oleObj>
              </mc:Choice>
              <mc:Fallback>
                <p:oleObj name="Equation" r:id="rId8" imgW="291960" imgH="2919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157192"/>
                        <a:ext cx="576064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8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8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84976" cy="6286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влияния инфляционных процессов на важнейшие экономические показатели ведется в различных аспектах в разрезе следующих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групп системы показателей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3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Показатель дефлятирования макроэкономических итоговых показателей (ВВП, расходов на конечное потребление, валового накопления и др.). Дефлятирование осуществляется с целью устранения влияния цен при оценке темпов экономического роста (или снижения) экономики.</a:t>
            </a:r>
          </a:p>
          <a:p>
            <a:pPr algn="just">
              <a:lnSpc>
                <a:spcPct val="13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 Показатели, характеризующие изменение доходов, потребления и уровня жизни в целом в связи с ростом цен.</a:t>
            </a:r>
          </a:p>
          <a:p>
            <a:pPr algn="just">
              <a:lnSpc>
                <a:spcPct val="13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 Показатели, характеризующие изменение прибыли и рентабельности производства продукции (на уровне отраслей и предприятий) вследствие роста инфляции.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6632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Устранение влияния изменения цен на макроэкономические показатели осуществляется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тремя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различными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908720"/>
            <a:ext cx="878497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Первый метод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заключается в процессе дефлятирования стоимостного показателя из текущих цен в цены предыдущего периода с помощью индекса-дефлятора.</a:t>
            </a:r>
          </a:p>
          <a:p>
            <a:pPr algn="just">
              <a:spcAft>
                <a:spcPts val="12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цен ‑ дефлятор ВВП представляет собой агрегированный индекс цен, исчисляемый путем деления величины анализируемого показателя в фактических ценах на его величину в сопоставимых (постоянных) ценах.</a:t>
            </a:r>
          </a:p>
          <a:p>
            <a:pPr algn="just">
              <a:spcAft>
                <a:spcPts val="12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Индекс-дефлятор ВВП ‑ отношение ВВП в текущих ценах к объему ВВП в постоянных ценах предыдущего года. Его принято исчислять по формуле Пааше, т.е. путем взвешивания по продукции отчетного года:</a:t>
            </a:r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/>
        </p:nvGraphicFramePr>
        <p:xfrm>
          <a:off x="3491880" y="5085184"/>
          <a:ext cx="2376264" cy="102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Equation" r:id="rId4" imgW="1295280" imgH="558720" progId="">
                  <p:embed/>
                </p:oleObj>
              </mc:Choice>
              <mc:Fallback>
                <p:oleObj name="Equation" r:id="rId4" imgW="129528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085184"/>
                        <a:ext cx="2376264" cy="10285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656184" y="5991671"/>
            <a:ext cx="7740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ВВП текущего периода в текущих ценах;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6351711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ВВП текущего периода в базисных ценах.</a:t>
            </a: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784379" y="5949280"/>
          <a:ext cx="83529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Equation" r:id="rId6" imgW="545760" imgH="291960" progId="">
                  <p:embed/>
                </p:oleObj>
              </mc:Choice>
              <mc:Fallback>
                <p:oleObj name="Equation" r:id="rId6" imgW="545760" imgH="2919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379" y="5949280"/>
                        <a:ext cx="835293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827584" y="6403675"/>
          <a:ext cx="792088" cy="409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Equation" r:id="rId8" imgW="558720" imgH="291960" progId="">
                  <p:embed/>
                </p:oleObj>
              </mc:Choice>
              <mc:Fallback>
                <p:oleObj name="Equation" r:id="rId8" imgW="558720" imgH="2919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6403675"/>
                        <a:ext cx="792088" cy="4097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88640"/>
            <a:ext cx="84969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Взаимосвязь цен с системой народнохозяйственных, отраслевых и региональных экономических показателей в большинстве случаев характеризуется тем, что цена выступает как один из факторов социально-экономических процессов и явлений: </a:t>
            </a:r>
          </a:p>
          <a:p>
            <a:pPr marL="457200" indent="-4572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оказывает влияние на все результативные стоимостные показатели; </a:t>
            </a:r>
          </a:p>
          <a:p>
            <a:pPr marL="457200" indent="-4572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 уровня цен зависят промежуточное потребление, издержки производства и обращения,  т.д.; </a:t>
            </a:r>
          </a:p>
          <a:p>
            <a:pPr marL="457200" indent="-4572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цена является регулятором соотношения спроса и предложения, объема и структуры размещения производства по регионам страны; </a:t>
            </a:r>
          </a:p>
          <a:p>
            <a:pPr marL="457200" indent="-4572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цена существенно влияет на скорость обращения товаров, денежную эмиссию и формирование бюджетов; </a:t>
            </a:r>
          </a:p>
          <a:p>
            <a:pPr marL="457200" indent="-457200" algn="just">
              <a:buAutoNum type="arabicParenR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динамика цен оказывает воздействие на уровень и структуру потребления населения, на покупательную способность денежных доходов населения, на величину прожиточного минимума отдельных групп населения.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54868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отличие от индекса цен на товары и услуги дефлятор ВВП характеризует общее изменение оплаты труда, прибыли и потребления основных фондов в результате изменения цен, а также номинальной массы чистых налогов.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64417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ВВП текущего года в ценах предыдущего года получается путем деления ВВП текущего периода на индекс-дефлятор:</a:t>
            </a:r>
          </a:p>
        </p:txBody>
      </p:sp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21" name="Object 1"/>
          <p:cNvGraphicFramePr>
            <a:graphicFrameLocks noChangeAspect="1"/>
          </p:cNvGraphicFramePr>
          <p:nvPr/>
        </p:nvGraphicFramePr>
        <p:xfrm>
          <a:off x="3203848" y="3501008"/>
          <a:ext cx="2664296" cy="1153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5" name="Equation" r:id="rId4" imgW="1295280" imgH="558720" progId="">
                  <p:embed/>
                </p:oleObj>
              </mc:Choice>
              <mc:Fallback>
                <p:oleObj name="Equation" r:id="rId4" imgW="129528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501008"/>
                        <a:ext cx="2664296" cy="11532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9512" y="5085184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Такая переоценка ВВП носит название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прямого дефлятирования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836712"/>
          <a:ext cx="8712967" cy="5328592"/>
        </p:xfrm>
        <a:graphic>
          <a:graphicData uri="http://schemas.openxmlformats.org/drawingml/2006/table">
            <a:tbl>
              <a:tblPr/>
              <a:tblGrid>
                <a:gridCol w="2111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4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12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8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2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46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71106">
                <a:tc>
                  <a:txBody>
                    <a:bodyPr/>
                    <a:lstStyle/>
                    <a:p>
                      <a:pPr marL="720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1991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1993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1994*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1995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1996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1997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1998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038"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ВВП в текущих ценах, млрд руб.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Официальные данные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644,2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1398,5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19005,5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171509,5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611,0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1659,1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2200,0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2562,6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2684,5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Индекс-дефлятор ВВП, в разах к предыдущему году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Официальные данные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1,2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2,3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15,9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9,9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2,8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1,37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1,156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1,098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ВВП в сопоставимых ценах (предыдущего периода), млрд руб. (стр.1 : стр.2)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536,8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609,04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1195,3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17324,2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149,02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592,5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1605,8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2216,8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2444,9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5986"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Индекс физического объема ВВП (по сравнению с предыдущим годом), %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94,4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85,5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91,2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86,9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96,9</a:t>
                      </a:r>
                      <a:endParaRPr lang="ru-RU" sz="16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7768">
                <a:tc>
                  <a:txBody>
                    <a:bodyPr/>
                    <a:lstStyle/>
                    <a:p>
                      <a:pPr marL="720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Снижение объема ВВП (по сравнению с предыдущим годом), %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-5,6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-14,5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-8,8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-13,1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+0,8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-5,0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9512" y="6135687"/>
            <a:ext cx="4037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aseline="-25000" dirty="0">
                <a:latin typeface="Times New Roman" pitchFamily="18" charset="0"/>
                <a:cs typeface="Times New Roman" pitchFamily="18" charset="0"/>
              </a:rPr>
              <a:t>* Начиная с 1994 г. - в триллионах рублей.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Дефлятирование ВВП за 1990-1998гг.</a:t>
            </a:r>
          </a:p>
        </p:txBody>
      </p:sp>
    </p:spTree>
  </p:cSld>
  <p:clrMapOvr>
    <a:masterClrMapping/>
  </p:clrMapOvr>
  <p:transition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Второй метод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устранения цен на макроэкономическом уровне носит название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двойного дефлятирования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оно осуществляется на стадии производства.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484784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Двойное дефлятирование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осуществляется с помощью двух индексов цен (на продукт и промежуточное потребление) и состоит в том, что отдельно переоцениваются в сопоставимые цены (по отраслям) показатели валового выпуска и промежуточного потребления:</a:t>
            </a: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25" name="Object 1"/>
          <p:cNvGraphicFramePr>
            <a:graphicFrameLocks noChangeAspect="1"/>
          </p:cNvGraphicFramePr>
          <p:nvPr/>
        </p:nvGraphicFramePr>
        <p:xfrm>
          <a:off x="2578123" y="3284984"/>
          <a:ext cx="365006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4" name="Equation" r:id="rId4" imgW="2019240" imgH="558720" progId="">
                  <p:embed/>
                </p:oleObj>
              </mc:Choice>
              <mc:Fallback>
                <p:oleObj name="Equation" r:id="rId4" imgW="201924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23" y="3284984"/>
                        <a:ext cx="365006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99592" y="4182179"/>
            <a:ext cx="7992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 indent="-711200" algn="just">
              <a:tabLst>
                <a:tab pos="7112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‑ валовая добавленная стоимость текущего периода в сопоставимых ценах;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251519" y="4221088"/>
          <a:ext cx="115212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5" name="Equation" r:id="rId6" imgW="609480" imgH="266400" progId="">
                  <p:embed/>
                </p:oleObj>
              </mc:Choice>
              <mc:Fallback>
                <p:oleObj name="Equation" r:id="rId6" imgW="609480" imgH="2664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19" y="4221088"/>
                        <a:ext cx="115212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331640" y="4911551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валовой выпуск в текущих ценах;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31640" y="5343599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промежуточное потребление в текущих ценах;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31640" y="5847655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индекс цен на валовой выпуск;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331640" y="6207695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индекс цен на промежуточное потребление.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568355" y="4941168"/>
          <a:ext cx="83529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6" name="Equation" r:id="rId8" imgW="545760" imgH="291960" progId="">
                  <p:embed/>
                </p:oleObj>
              </mc:Choice>
              <mc:Fallback>
                <p:oleObj name="Equation" r:id="rId8" imgW="545760" imgH="2919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55" y="4941168"/>
                        <a:ext cx="835293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568355" y="5373216"/>
          <a:ext cx="835293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7" name="Equation" r:id="rId10" imgW="558720" imgH="291960" progId="">
                  <p:embed/>
                </p:oleObj>
              </mc:Choice>
              <mc:Fallback>
                <p:oleObj name="Equation" r:id="rId10" imgW="558720" imgH="29196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55" y="5373216"/>
                        <a:ext cx="835293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611560" y="5805264"/>
          <a:ext cx="720080" cy="438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8" name="Equation" r:id="rId12" imgW="444240" imgH="266400" progId="">
                  <p:embed/>
                </p:oleObj>
              </mc:Choice>
              <mc:Fallback>
                <p:oleObj name="Equation" r:id="rId12" imgW="444240" imgH="2664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805264"/>
                        <a:ext cx="720080" cy="4383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590986" y="6165304"/>
          <a:ext cx="74065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9" name="Equation" r:id="rId14" imgW="457200" imgH="266400" progId="">
                  <p:embed/>
                </p:oleObj>
              </mc:Choice>
              <mc:Fallback>
                <p:oleObj name="Equation" r:id="rId14" imgW="457200" imgH="2664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986" y="6165304"/>
                        <a:ext cx="740654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2" grpId="0"/>
      <p:bldP spid="13" grpId="0"/>
      <p:bldP spid="14" grpId="0"/>
      <p:bldP spid="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Третий метод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‑ это метод экстраполяции базисного уровня валовой добавленной стоимости с помощью индекса физического объема продукции.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48478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Вторая группа показателей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призвана характеризовать влияние инфляционных процессов на уровень и структуру доходов и расходов населения, а также на уровень жизни народа в целом и его отдельных социальных групп.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21297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Одним из показателей характеристики уровня и динамики инфляции является отношение стоимости набора продуктов питания к величине денежных доходов населения:</a:t>
            </a:r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5777" name="Object 1"/>
          <p:cNvGraphicFramePr>
            <a:graphicFrameLocks noChangeAspect="1"/>
          </p:cNvGraphicFramePr>
          <p:nvPr/>
        </p:nvGraphicFramePr>
        <p:xfrm>
          <a:off x="3403156" y="4365104"/>
          <a:ext cx="268101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1" name="Equation" r:id="rId4" imgW="1346040" imgH="533160" progId="">
                  <p:embed/>
                </p:oleObj>
              </mc:Choice>
              <mc:Fallback>
                <p:oleObj name="Equation" r:id="rId4" imgW="1346040" imgH="5331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156" y="4365104"/>
                        <a:ext cx="2681012" cy="1080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051720" y="5343599"/>
            <a:ext cx="65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стоимость набора продуктов питания;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5847655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денежные доходы населения.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1149220" y="5301208"/>
          <a:ext cx="97450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2" name="Equation" r:id="rId6" imgW="545760" imgH="291960" progId="">
                  <p:embed/>
                </p:oleObj>
              </mc:Choice>
              <mc:Fallback>
                <p:oleObj name="Equation" r:id="rId6" imgW="545760" imgH="2919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220" y="5301208"/>
                        <a:ext cx="974508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639059" y="5805264"/>
          <a:ext cx="48466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3" name="Equation" r:id="rId8" imgW="228600" imgH="241200" progId="">
                  <p:embed/>
                </p:oleObj>
              </mc:Choice>
              <mc:Fallback>
                <p:oleObj name="Equation" r:id="rId8" imgW="228600" imgH="2412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059" y="5805264"/>
                        <a:ext cx="48466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34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6632"/>
            <a:ext cx="864096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Третья группа показателей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включает показатели изменения прибыли и рентабельности производства продукции вследствие роста инфляции. Для факторного анализа прибыли и рентабельности используют четыре группы индексов цен:</a:t>
            </a:r>
          </a:p>
          <a:p>
            <a:pPr lvl="0" indent="536575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изменения цен на продукцию, работы и услуги (индекс «продажных цен»):</a:t>
            </a:r>
          </a:p>
        </p:txBody>
      </p:sp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3729" name="Object 1"/>
          <p:cNvGraphicFramePr>
            <a:graphicFrameLocks noChangeAspect="1"/>
          </p:cNvGraphicFramePr>
          <p:nvPr/>
        </p:nvGraphicFramePr>
        <p:xfrm>
          <a:off x="3491880" y="2564904"/>
          <a:ext cx="179150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8" name="Equation" r:id="rId4" imgW="1066680" imgH="558720" progId="">
                  <p:embed/>
                </p:oleObj>
              </mc:Choice>
              <mc:Fallback>
                <p:oleObj name="Equation" r:id="rId4" imgW="106668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564904"/>
                        <a:ext cx="1791509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1520" y="3812847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изменения цен на сырье, материалы, топливо, т.е. на материально-технические ценности (индекс «покупных цен»):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3491880" y="4653136"/>
          <a:ext cx="1944216" cy="939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9" name="Equation" r:id="rId6" imgW="1155600" imgH="558720" progId="">
                  <p:embed/>
                </p:oleObj>
              </mc:Choice>
              <mc:Fallback>
                <p:oleObj name="Equation" r:id="rId6" imgW="1155600" imgH="5587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653136"/>
                        <a:ext cx="1944216" cy="9397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35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93747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изменения балансовой стоимости основных фондов и капитальных вложений:</a:t>
            </a:r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3635896" y="980728"/>
          <a:ext cx="1872208" cy="969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0" name="Equation" r:id="rId4" imgW="1079280" imgH="558720" progId="">
                  <p:embed/>
                </p:oleObj>
              </mc:Choice>
              <mc:Fallback>
                <p:oleObj name="Equation" r:id="rId4" imgW="1079280" imgH="5587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980728"/>
                        <a:ext cx="1872208" cy="9695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3528" y="2348880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индекс изменения заработной платы в связи с инфляцией: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3803915" y="2852936"/>
          <a:ext cx="134414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Equation" r:id="rId6" imgW="761760" imgH="291960" progId="">
                  <p:embed/>
                </p:oleObj>
              </mc:Choice>
              <mc:Fallback>
                <p:oleObj name="Equation" r:id="rId6" imgW="761760" imgH="2919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915" y="2852936"/>
                        <a:ext cx="134414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95536" y="3822139"/>
            <a:ext cx="842493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Расчет прироста прибыли по факторам за счет: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 Изменения цен на продукцию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224136" y="4975850"/>
          <a:ext cx="7164288" cy="541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Equation" r:id="rId8" imgW="3797280" imgH="291960" progId="">
                  <p:embed/>
                </p:oleObj>
              </mc:Choice>
              <mc:Fallback>
                <p:oleObj name="Equation" r:id="rId8" imgW="3797280" imgH="2919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136" y="4975850"/>
                        <a:ext cx="7164288" cy="541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259632" y="5631631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индекс физического объема продукции, услуг, работ.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87" name="Object 7"/>
          <p:cNvGraphicFramePr>
            <a:graphicFrameLocks noChangeAspect="1"/>
          </p:cNvGraphicFramePr>
          <p:nvPr/>
        </p:nvGraphicFramePr>
        <p:xfrm>
          <a:off x="899592" y="5605242"/>
          <a:ext cx="360040" cy="56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3" name="Equation" r:id="rId10" imgW="177480" imgH="266400" progId="">
                  <p:embed/>
                </p:oleObj>
              </mc:Choice>
              <mc:Fallback>
                <p:oleObj name="Equation" r:id="rId10" imgW="177480" imgH="2664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605242"/>
                        <a:ext cx="360040" cy="56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 uiExpand="1" build="p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8256" y="3910717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36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18256" y="7531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7768" y="869811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Изменения цен на сырье, материалы и др.</a:t>
            </a:r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18256" y="7531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9633" name="Object 1"/>
          <p:cNvGraphicFramePr>
            <a:graphicFrameLocks noChangeAspect="1"/>
          </p:cNvGraphicFramePr>
          <p:nvPr/>
        </p:nvGraphicFramePr>
        <p:xfrm>
          <a:off x="197768" y="1517883"/>
          <a:ext cx="8725953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4" imgW="5029200" imgH="1168200" progId="">
                  <p:embed/>
                </p:oleObj>
              </mc:Choice>
              <mc:Fallback>
                <p:oleObj name="Equation" r:id="rId4" imgW="5029200" imgH="11682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68" y="1517883"/>
                        <a:ext cx="8725953" cy="2016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440160" y="3766681"/>
            <a:ext cx="65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сводный индекс материальных затрат;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069976" y="4614227"/>
            <a:ext cx="71105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удельный вес материальных затрат в себестоимости.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18256" y="7531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989856" y="3750131"/>
          <a:ext cx="504056" cy="595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6" imgW="203040" imgH="241200" progId="">
                  <p:embed/>
                </p:oleObj>
              </mc:Choice>
              <mc:Fallback>
                <p:oleObj name="Equation" r:id="rId6" imgW="203040" imgH="2412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856" y="3750131"/>
                        <a:ext cx="504056" cy="5957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18256" y="7531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346750" y="4470211"/>
          <a:ext cx="157921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Equation" r:id="rId8" imgW="1002960" imgH="558720" progId="">
                  <p:embed/>
                </p:oleObj>
              </mc:Choice>
              <mc:Fallback>
                <p:oleObj name="Equation" r:id="rId8" imgW="1002960" imgH="55872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50" y="4470211"/>
                        <a:ext cx="1579210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37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6632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Изменения оценки основных фондов и капитальных вложений (по балансовой стоимости)</a:t>
            </a:r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85" name="Object 1"/>
          <p:cNvGraphicFramePr>
            <a:graphicFrameLocks noChangeAspect="1"/>
          </p:cNvGraphicFramePr>
          <p:nvPr/>
        </p:nvGraphicFramePr>
        <p:xfrm>
          <a:off x="1547663" y="908720"/>
          <a:ext cx="5904657" cy="619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9" name="Equation" r:id="rId4" imgW="2730240" imgH="291960" progId="">
                  <p:embed/>
                </p:oleObj>
              </mc:Choice>
              <mc:Fallback>
                <p:oleObj name="Equation" r:id="rId4" imgW="2730240" imgH="29196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3" y="908720"/>
                        <a:ext cx="5904657" cy="6193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872208" y="1959223"/>
            <a:ext cx="75963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‑ доля амортизационных отчислений в себестоимости.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251520" y="1700808"/>
          <a:ext cx="158169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0" name="Equation" r:id="rId6" imgW="927000" imgH="558720" progId="">
                  <p:embed/>
                </p:oleObj>
              </mc:Choice>
              <mc:Fallback>
                <p:oleObj name="Equation" r:id="rId6" imgW="927000" imgH="5587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00808"/>
                        <a:ext cx="1581693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3111351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4. Изменения оплаты труда в связи с инфляцией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1979712" y="3573016"/>
          <a:ext cx="503095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1" name="Equation" r:id="rId8" imgW="2501640" imgH="291960" progId="">
                  <p:embed/>
                </p:oleObj>
              </mc:Choice>
              <mc:Fallback>
                <p:oleObj name="Equation" r:id="rId8" imgW="2501640" imgH="2919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73016"/>
                        <a:ext cx="5030959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835696" y="4326195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‑ доля заработной платы с начислениями в себестоимости.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91" name="Object 7"/>
          <p:cNvGraphicFramePr>
            <a:graphicFrameLocks noChangeAspect="1"/>
          </p:cNvGraphicFramePr>
          <p:nvPr/>
        </p:nvGraphicFramePr>
        <p:xfrm>
          <a:off x="375671" y="4149080"/>
          <a:ext cx="146002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2" name="Equation" r:id="rId10" imgW="927000" imgH="558720" progId="">
                  <p:embed/>
                </p:oleObj>
              </mc:Choice>
              <mc:Fallback>
                <p:oleObj name="Equation" r:id="rId10" imgW="927000" imgH="55872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71" y="4149080"/>
                        <a:ext cx="1460025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179512" y="5262299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общий прирост прибыли за исследуемый период с учетом инфляционных факторов составит: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93" name="Object 9"/>
          <p:cNvGraphicFramePr>
            <a:graphicFrameLocks noChangeAspect="1"/>
          </p:cNvGraphicFramePr>
          <p:nvPr/>
        </p:nvGraphicFramePr>
        <p:xfrm>
          <a:off x="1547664" y="6021288"/>
          <a:ext cx="5976665" cy="593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3" name="Equation" r:id="rId12" imgW="2692080" imgH="266400" progId="">
                  <p:embed/>
                </p:oleObj>
              </mc:Choice>
              <mc:Fallback>
                <p:oleObj name="Equation" r:id="rId12" imgW="2692080" imgH="2664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6021288"/>
                        <a:ext cx="5976665" cy="5934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726823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Всестороннее изучение цен предполагает использование всего арсенала статистических методов:</a:t>
            </a:r>
          </a:p>
          <a:p>
            <a:pPr marL="174625" indent="812800">
              <a:lnSpc>
                <a:spcPct val="200000"/>
              </a:lnSpc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Выборочные обследования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25" indent="812800">
              <a:lnSpc>
                <a:spcPct val="200000"/>
              </a:lnSpc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группировок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25" indent="812800">
              <a:lnSpc>
                <a:spcPct val="200000"/>
              </a:lnSpc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Относительные величины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25" indent="812800">
              <a:lnSpc>
                <a:spcPct val="200000"/>
              </a:lnSpc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средних величин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74625" indent="812800">
              <a:lnSpc>
                <a:spcPct val="200000"/>
              </a:lnSpc>
              <a:buFont typeface="Wingdings" pitchFamily="2" charset="2"/>
              <a:buChar char="Ø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Индексный метод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Всю совокупность задач статистики цен можно характеризовать следующими конкретными функциональными группами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разработка методологических основ выборочных наблюдений за ценами на рыночную продукцию и услуги, организация проведения таких обследований;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разработка классификации и группировок цен по различным признакам;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анализ структуры цен и факторов, влияющих на ее изменение (по видам продукции, товарным группам, отраслям и регионам);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анализ показателей вариации цен (в пределах товарной группы, колеблемость по территории и др.);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704885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совершенствование методологии исчисления системы показателей и всестороннего анализа влияния цен на уровень потребления товаров и услуг, а также на уровень жизни населения в целом;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разработка методов оценки уровня инфляции и ее влияние на результаты финансовой деятельности предприятий, отраслей и экономики в целом;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• разработка методологии прогнозирования цен.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745" name="Group 1"/>
          <p:cNvGrpSpPr>
            <a:grpSpLocks noChangeAspect="1"/>
          </p:cNvGrpSpPr>
          <p:nvPr/>
        </p:nvGrpSpPr>
        <p:grpSpPr bwMode="auto">
          <a:xfrm>
            <a:off x="147808" y="908305"/>
            <a:ext cx="8839762" cy="4320895"/>
            <a:chOff x="1134" y="1418"/>
            <a:chExt cx="9638" cy="4434"/>
          </a:xfrm>
        </p:grpSpPr>
        <p:sp>
          <p:nvSpPr>
            <p:cNvPr id="31757" name="AutoShape 13"/>
            <p:cNvSpPr>
              <a:spLocks noChangeAspect="1" noChangeArrowheads="1" noTextEdit="1"/>
            </p:cNvSpPr>
            <p:nvPr/>
          </p:nvSpPr>
          <p:spPr bwMode="auto">
            <a:xfrm>
              <a:off x="1134" y="1418"/>
              <a:ext cx="9638" cy="4434"/>
            </a:xfrm>
            <a:prstGeom prst="rect">
              <a:avLst/>
            </a:prstGeom>
            <a:noFill/>
            <a:ln w="25400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1134" y="1433"/>
              <a:ext cx="9638" cy="46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Система важнейших показателей статистика цен</a:t>
              </a:r>
              <a:endParaRPr kumimoji="0" 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1134" y="2285"/>
              <a:ext cx="2326" cy="70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Виды цен</a:t>
              </a:r>
              <a:endParaRPr kumimoji="0" lang="ru-RU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(классификация цен)</a:t>
              </a:r>
              <a:endParaRPr kumimoji="0" 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2634" y="3221"/>
              <a:ext cx="2914" cy="43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Показатели уровня цен</a:t>
              </a:r>
              <a:endParaRPr kumimoji="0" 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4482" y="3833"/>
              <a:ext cx="2914" cy="439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Показатели структуры цен</a:t>
              </a:r>
              <a:endParaRPr kumimoji="0" lang="ru-RU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6414" y="4553"/>
              <a:ext cx="2914" cy="439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Показатели динамики цен</a:t>
              </a:r>
              <a:endPara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1" name="Text Box 7"/>
            <p:cNvSpPr txBox="1">
              <a:spLocks noChangeArrowheads="1"/>
            </p:cNvSpPr>
            <p:nvPr/>
          </p:nvSpPr>
          <p:spPr bwMode="auto">
            <a:xfrm>
              <a:off x="7854" y="5177"/>
              <a:ext cx="2914" cy="439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36000" tIns="36000" rIns="36000" bIns="360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Показатели вариации цен</a:t>
              </a:r>
              <a:endPara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50" name="AutoShape 6"/>
            <p:cNvSpPr>
              <a:spLocks noChangeShapeType="1"/>
            </p:cNvSpPr>
            <p:nvPr/>
          </p:nvSpPr>
          <p:spPr bwMode="auto">
            <a:xfrm>
              <a:off x="2297" y="1891"/>
              <a:ext cx="1" cy="39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49" name="AutoShape 5"/>
            <p:cNvSpPr>
              <a:spLocks noChangeShapeType="1"/>
            </p:cNvSpPr>
            <p:nvPr/>
          </p:nvSpPr>
          <p:spPr bwMode="auto">
            <a:xfrm>
              <a:off x="4001" y="1903"/>
              <a:ext cx="1" cy="13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48" name="AutoShape 4"/>
            <p:cNvSpPr>
              <a:spLocks noChangeShapeType="1"/>
            </p:cNvSpPr>
            <p:nvPr/>
          </p:nvSpPr>
          <p:spPr bwMode="auto">
            <a:xfrm>
              <a:off x="6005" y="1891"/>
              <a:ext cx="1" cy="192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47" name="AutoShape 3"/>
            <p:cNvSpPr>
              <a:spLocks noChangeShapeType="1"/>
            </p:cNvSpPr>
            <p:nvPr/>
          </p:nvSpPr>
          <p:spPr bwMode="auto">
            <a:xfrm>
              <a:off x="7889" y="1891"/>
              <a:ext cx="1" cy="26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46" name="AutoShape 2"/>
            <p:cNvSpPr>
              <a:spLocks noChangeShapeType="1"/>
            </p:cNvSpPr>
            <p:nvPr/>
          </p:nvSpPr>
          <p:spPr bwMode="auto">
            <a:xfrm>
              <a:off x="9749" y="1891"/>
              <a:ext cx="1" cy="3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819732" y="5191255"/>
            <a:ext cx="800757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– Система важнейших показателей статистики цен</a:t>
            </a:r>
            <a:endParaRPr kumimoji="0" lang="ru-RU" sz="32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84976" cy="654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Органами статистики РФ в настоящее время осуществляется систематическое наблюдение за ценами в следующих направлениях: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товары потребительского рынка и услуги;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товары предприятий (производителей) по отраслям промышленности;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материально-технические ресурсы (цены приобретения);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 капитальным вложениям и элементам их технологической структуры (по строительно-монтажным работам и оборудованию, инструменту, инвентарю);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продукцию, реализованную сельскохозяйственными товаропроизводителями заготовительным и другим организациям;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сельскохозяйственные продукты на городском рынке;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тарифы на грузовые перевозки;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тарифы на платные услуги.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5224"/>
            <a:ext cx="2590800" cy="612775"/>
          </a:xfrm>
        </p:spPr>
        <p:txBody>
          <a:bodyPr/>
          <a:lstStyle/>
          <a:p>
            <a:fld id="{86518663-B208-4DF3-83A0-35ABB5A5160F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745407"/>
            <a:ext cx="8784976" cy="44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Выборочные обследования в отраслях экономики происходит в следующей последовательности:</a:t>
            </a:r>
          </a:p>
          <a:p>
            <a:pPr marL="457200" indent="-457200" algn="just"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Отбор базовых предприятий торговли и сферы услуг.</a:t>
            </a:r>
          </a:p>
          <a:p>
            <a:pPr marL="457200" indent="-457200" algn="just"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 Отбор товаров и услуг-представителей.</a:t>
            </a:r>
          </a:p>
          <a:p>
            <a:pPr marL="457200" indent="-457200" algn="just"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 Регистрация цен и тарифов.</a:t>
            </a:r>
          </a:p>
          <a:p>
            <a:pPr marL="457200" indent="-457200" algn="just">
              <a:lnSpc>
                <a:spcPct val="20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 Формирование структуры весов для расчета индекса цен.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1245</TotalTime>
  <Words>2649</Words>
  <Application>Microsoft Office PowerPoint</Application>
  <PresentationFormat>Экран (4:3)</PresentationFormat>
  <Paragraphs>336</Paragraphs>
  <Slides>37</Slides>
  <Notes>37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Times New Roman</vt:lpstr>
      <vt:lpstr>Wingdings</vt:lpstr>
      <vt:lpstr>Круги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Виктория Скрипниченко</cp:lastModifiedBy>
  <cp:revision>113</cp:revision>
  <dcterms:created xsi:type="dcterms:W3CDTF">2004-02-20T08:27:47Z</dcterms:created>
  <dcterms:modified xsi:type="dcterms:W3CDTF">2021-11-03T10:44:50Z</dcterms:modified>
</cp:coreProperties>
</file>